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2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257" r:id="rId3"/>
    <p:sldId id="258" r:id="rId4"/>
    <p:sldId id="259" r:id="rId5"/>
    <p:sldId id="260" r:id="rId6"/>
    <p:sldId id="262" r:id="rId7"/>
    <p:sldId id="263" r:id="rId8"/>
    <p:sldId id="264" r:id="rId9"/>
    <p:sldId id="265" r:id="rId10"/>
    <p:sldId id="267" r:id="rId11"/>
    <p:sldId id="268" r:id="rId12"/>
    <p:sldId id="269" r:id="rId13"/>
    <p:sldId id="270" r:id="rId14"/>
    <p:sldId id="271" r:id="rId15"/>
    <p:sldId id="272" r:id="rId16"/>
    <p:sldId id="273" r:id="rId17"/>
    <p:sldId id="274" r:id="rId18"/>
    <p:sldId id="275" r:id="rId19"/>
    <p:sldId id="276" r:id="rId20"/>
    <p:sldId id="278" r:id="rId21"/>
    <p:sldId id="277" r:id="rId22"/>
    <p:sldId id="279" r:id="rId23"/>
    <p:sldId id="280" r:id="rId24"/>
    <p:sldId id="281"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4C7952-9B1C-4C5B-9DFB-E1F80A2F4C75}" type="datetimeFigureOut">
              <a:rPr lang="en-US" smtClean="0"/>
              <a:pPr/>
              <a:t>1/10/2012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E510C-1FE6-48CE-8D5C-B87C82A74055}" type="slidenum">
              <a:rPr lang="en-US" smtClean="0"/>
              <a:pPr/>
              <a:t>‹#›</a:t>
            </a:fld>
            <a:endParaRPr lang="en-US"/>
          </a:p>
        </p:txBody>
      </p:sp>
    </p:spTree>
    <p:extLst>
      <p:ext uri="{BB962C8B-B14F-4D97-AF65-F5344CB8AC3E}">
        <p14:creationId xmlns:p14="http://schemas.microsoft.com/office/powerpoint/2010/main" val="2998970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5E510C-1FE6-48CE-8D5C-B87C82A74055}"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232DA56-CBA1-4AFF-84EE-C4275B5CEDE1}" type="datetimeFigureOut">
              <a:rPr lang="en-US" smtClean="0"/>
              <a:pPr/>
              <a:t>1/10/2012</a:t>
            </a:fld>
            <a:endParaRPr lang="en-US"/>
          </a:p>
        </p:txBody>
      </p:sp>
      <p:sp>
        <p:nvSpPr>
          <p:cNvPr id="16" name="Slide Number Placeholder 15"/>
          <p:cNvSpPr>
            <a:spLocks noGrp="1"/>
          </p:cNvSpPr>
          <p:nvPr>
            <p:ph type="sldNum" sz="quarter" idx="11"/>
          </p:nvPr>
        </p:nvSpPr>
        <p:spPr/>
        <p:txBody>
          <a:bodyPr/>
          <a:lstStyle/>
          <a:p>
            <a:fld id="{1ABCD276-67D9-4A62-8FBB-7DB0E3D0FF0A}"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32DA56-CBA1-4AFF-84EE-C4275B5CEDE1}"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CD276-67D9-4A62-8FBB-7DB0E3D0FF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32DA56-CBA1-4AFF-84EE-C4275B5CEDE1}"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CD276-67D9-4A62-8FBB-7DB0E3D0FF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8232DA56-CBA1-4AFF-84EE-C4275B5CEDE1}" type="datetimeFigureOut">
              <a:rPr lang="en-US" smtClean="0"/>
              <a:pPr/>
              <a:t>1/10/2012</a:t>
            </a:fld>
            <a:endParaRPr lang="en-US"/>
          </a:p>
        </p:txBody>
      </p:sp>
      <p:sp>
        <p:nvSpPr>
          <p:cNvPr id="15" name="Slide Number Placeholder 14"/>
          <p:cNvSpPr>
            <a:spLocks noGrp="1"/>
          </p:cNvSpPr>
          <p:nvPr>
            <p:ph type="sldNum" sz="quarter" idx="15"/>
          </p:nvPr>
        </p:nvSpPr>
        <p:spPr/>
        <p:txBody>
          <a:bodyPr/>
          <a:lstStyle>
            <a:lvl1pPr algn="ctr">
              <a:defRPr/>
            </a:lvl1pPr>
          </a:lstStyle>
          <a:p>
            <a:fld id="{1ABCD276-67D9-4A62-8FBB-7DB0E3D0FF0A}"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32DA56-CBA1-4AFF-84EE-C4275B5CEDE1}"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CD276-67D9-4A62-8FBB-7DB0E3D0FF0A}"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232DA56-CBA1-4AFF-84EE-C4275B5CEDE1}"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CD276-67D9-4A62-8FBB-7DB0E3D0FF0A}"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ABCD276-67D9-4A62-8FBB-7DB0E3D0FF0A}"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8232DA56-CBA1-4AFF-84EE-C4275B5CEDE1}" type="datetimeFigureOut">
              <a:rPr lang="en-US" smtClean="0"/>
              <a:pPr/>
              <a:t>1/10/2012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232DA56-CBA1-4AFF-84EE-C4275B5CEDE1}" type="datetimeFigureOut">
              <a:rPr lang="en-US" smtClean="0"/>
              <a:pPr/>
              <a:t>1/10/2012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BCD276-67D9-4A62-8FBB-7DB0E3D0FF0A}"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32DA56-CBA1-4AFF-84EE-C4275B5CEDE1}" type="datetimeFigureOut">
              <a:rPr lang="en-US" smtClean="0"/>
              <a:pPr/>
              <a:t>1/10/2012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BCD276-67D9-4A62-8FBB-7DB0E3D0FF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8232DA56-CBA1-4AFF-84EE-C4275B5CEDE1}" type="datetimeFigureOut">
              <a:rPr lang="en-US" smtClean="0"/>
              <a:pPr/>
              <a:t>1/10/2012</a:t>
            </a:fld>
            <a:endParaRPr lang="en-US"/>
          </a:p>
        </p:txBody>
      </p:sp>
      <p:sp>
        <p:nvSpPr>
          <p:cNvPr id="9" name="Slide Number Placeholder 8"/>
          <p:cNvSpPr>
            <a:spLocks noGrp="1"/>
          </p:cNvSpPr>
          <p:nvPr>
            <p:ph type="sldNum" sz="quarter" idx="15"/>
          </p:nvPr>
        </p:nvSpPr>
        <p:spPr/>
        <p:txBody>
          <a:bodyPr/>
          <a:lstStyle/>
          <a:p>
            <a:fld id="{1ABCD276-67D9-4A62-8FBB-7DB0E3D0FF0A}"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8232DA56-CBA1-4AFF-84EE-C4275B5CEDE1}" type="datetimeFigureOut">
              <a:rPr lang="en-US" smtClean="0"/>
              <a:pPr/>
              <a:t>1/10/2012</a:t>
            </a:fld>
            <a:endParaRPr lang="en-US"/>
          </a:p>
        </p:txBody>
      </p:sp>
      <p:sp>
        <p:nvSpPr>
          <p:cNvPr id="9" name="Slide Number Placeholder 8"/>
          <p:cNvSpPr>
            <a:spLocks noGrp="1"/>
          </p:cNvSpPr>
          <p:nvPr>
            <p:ph type="sldNum" sz="quarter" idx="11"/>
          </p:nvPr>
        </p:nvSpPr>
        <p:spPr/>
        <p:txBody>
          <a:bodyPr/>
          <a:lstStyle/>
          <a:p>
            <a:fld id="{1ABCD276-67D9-4A62-8FBB-7DB0E3D0FF0A}"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232DA56-CBA1-4AFF-84EE-C4275B5CEDE1}" type="datetimeFigureOut">
              <a:rPr lang="en-US" smtClean="0"/>
              <a:pPr/>
              <a:t>1/10/2012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ABCD276-67D9-4A62-8FBB-7DB0E3D0FF0A}"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5486400"/>
            <a:ext cx="6705600" cy="1143000"/>
          </a:xfrm>
        </p:spPr>
        <p:txBody>
          <a:bodyPr/>
          <a:lstStyle/>
          <a:p>
            <a:r>
              <a:rPr lang="en-US" sz="2800" b="1" dirty="0" smtClean="0">
                <a:solidFill>
                  <a:schemeClr val="bg1"/>
                </a:solidFill>
              </a:rPr>
              <a:t>Elements of Literature</a:t>
            </a:r>
          </a:p>
          <a:p>
            <a:r>
              <a:rPr lang="en-US" sz="2800" b="1" dirty="0" smtClean="0">
                <a:solidFill>
                  <a:schemeClr val="bg1"/>
                </a:solidFill>
              </a:rPr>
              <a:t>7</a:t>
            </a:r>
            <a:r>
              <a:rPr lang="en-US" sz="2800" b="1" baseline="30000" dirty="0" smtClean="0">
                <a:solidFill>
                  <a:schemeClr val="bg1"/>
                </a:solidFill>
              </a:rPr>
              <a:t>th</a:t>
            </a:r>
            <a:r>
              <a:rPr lang="en-US" sz="2800" b="1" dirty="0" smtClean="0">
                <a:solidFill>
                  <a:schemeClr val="bg1"/>
                </a:solidFill>
              </a:rPr>
              <a:t> Grade</a:t>
            </a:r>
            <a:endParaRPr lang="en-US" sz="2800" b="1" dirty="0">
              <a:solidFill>
                <a:schemeClr val="bg1"/>
              </a:solidFill>
            </a:endParaRPr>
          </a:p>
        </p:txBody>
      </p:sp>
      <p:sp>
        <p:nvSpPr>
          <p:cNvPr id="2" name="Title 1"/>
          <p:cNvSpPr>
            <a:spLocks noGrp="1"/>
          </p:cNvSpPr>
          <p:nvPr>
            <p:ph type="ctrTitle"/>
          </p:nvPr>
        </p:nvSpPr>
        <p:spPr>
          <a:xfrm>
            <a:off x="457200" y="1219200"/>
            <a:ext cx="8305800" cy="1981200"/>
          </a:xfrm>
        </p:spPr>
        <p:txBody>
          <a:bodyPr/>
          <a:lstStyle/>
          <a:p>
            <a:r>
              <a:rPr lang="en-US" sz="7200" b="1" dirty="0" smtClean="0"/>
              <a:t>Collection 1- </a:t>
            </a:r>
            <a:br>
              <a:rPr lang="en-US" sz="7200" b="1" dirty="0" smtClean="0"/>
            </a:br>
            <a:r>
              <a:rPr lang="en-US" sz="7200" b="1" dirty="0" smtClean="0"/>
              <a:t>Facing Danger</a:t>
            </a:r>
            <a:endParaRPr lang="en-US" sz="7200" b="1" dirty="0"/>
          </a:p>
        </p:txBody>
      </p:sp>
      <p:pic>
        <p:nvPicPr>
          <p:cNvPr id="1026" name="Picture 2"/>
          <p:cNvPicPr>
            <a:picLocks noChangeAspect="1" noChangeArrowheads="1"/>
          </p:cNvPicPr>
          <p:nvPr/>
        </p:nvPicPr>
        <p:blipFill>
          <a:blip r:embed="rId2" cstate="print"/>
          <a:srcRect/>
          <a:stretch>
            <a:fillRect/>
          </a:stretch>
        </p:blipFill>
        <p:spPr bwMode="auto">
          <a:xfrm>
            <a:off x="3733800" y="3657600"/>
            <a:ext cx="1695450" cy="1669232"/>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410200"/>
          </a:xfrm>
        </p:spPr>
        <p:txBody>
          <a:bodyPr>
            <a:normAutofit fontScale="92500" lnSpcReduction="10000"/>
          </a:bodyPr>
          <a:lstStyle/>
          <a:p>
            <a:r>
              <a:rPr lang="en-US" dirty="0" smtClean="0"/>
              <a:t>Read “</a:t>
            </a:r>
            <a:r>
              <a:rPr lang="en-US" dirty="0" err="1" smtClean="0"/>
              <a:t>Rikki-tikki-tavi</a:t>
            </a:r>
            <a:r>
              <a:rPr lang="en-US" dirty="0" smtClean="0"/>
              <a:t>” pgs. 15-28</a:t>
            </a:r>
          </a:p>
          <a:p>
            <a:r>
              <a:rPr lang="en-US" dirty="0" smtClean="0"/>
              <a:t>As you read, complete plot diagram worksheet</a:t>
            </a:r>
          </a:p>
          <a:p>
            <a:r>
              <a:rPr lang="en-US" dirty="0" smtClean="0"/>
              <a:t>After you read-</a:t>
            </a:r>
          </a:p>
          <a:p>
            <a:pPr lvl="1"/>
            <a:r>
              <a:rPr lang="en-US" dirty="0" smtClean="0"/>
              <a:t>True or False</a:t>
            </a:r>
          </a:p>
          <a:p>
            <a:pPr lvl="2"/>
            <a:r>
              <a:rPr lang="en-US" dirty="0" smtClean="0"/>
              <a:t>The plot of the story involves a mongoose who threatens humans.</a:t>
            </a:r>
          </a:p>
          <a:p>
            <a:pPr lvl="2"/>
            <a:r>
              <a:rPr lang="en-US" dirty="0" smtClean="0"/>
              <a:t>Conflict arises from the fact that mongooses and snakes are natural enemies.</a:t>
            </a:r>
          </a:p>
          <a:p>
            <a:pPr lvl="2"/>
            <a:r>
              <a:rPr lang="en-US" dirty="0" smtClean="0"/>
              <a:t>Nag and </a:t>
            </a:r>
            <a:r>
              <a:rPr lang="en-US" dirty="0" err="1" smtClean="0"/>
              <a:t>Nagaina</a:t>
            </a:r>
            <a:r>
              <a:rPr lang="en-US" dirty="0" smtClean="0"/>
              <a:t> plan to kill </a:t>
            </a:r>
            <a:r>
              <a:rPr lang="en-US" dirty="0" err="1" smtClean="0"/>
              <a:t>Rikkit</a:t>
            </a:r>
            <a:r>
              <a:rPr lang="en-US" dirty="0" smtClean="0"/>
              <a:t> because he killed their young.</a:t>
            </a:r>
          </a:p>
          <a:p>
            <a:pPr lvl="2"/>
            <a:r>
              <a:rPr lang="en-US" dirty="0" smtClean="0"/>
              <a:t>The final battle occurs between Nag &amp; </a:t>
            </a:r>
            <a:r>
              <a:rPr lang="en-US" dirty="0" err="1" smtClean="0"/>
              <a:t>Rikki</a:t>
            </a:r>
            <a:r>
              <a:rPr lang="en-US" dirty="0" smtClean="0"/>
              <a:t>.</a:t>
            </a:r>
          </a:p>
          <a:p>
            <a:pPr lvl="2"/>
            <a:r>
              <a:rPr lang="en-US" dirty="0" smtClean="0"/>
              <a:t>At the climax of the story, </a:t>
            </a:r>
            <a:r>
              <a:rPr lang="en-US" dirty="0" err="1" smtClean="0"/>
              <a:t>Rikki</a:t>
            </a:r>
            <a:r>
              <a:rPr lang="en-US" dirty="0" smtClean="0"/>
              <a:t> puts himself in mortal danger by following a cobra into its hole.</a:t>
            </a:r>
          </a:p>
          <a:p>
            <a:pPr lvl="1"/>
            <a:r>
              <a:rPr lang="en-US" dirty="0" smtClean="0"/>
              <a:t>Reflection</a:t>
            </a:r>
          </a:p>
          <a:p>
            <a:pPr lvl="2"/>
            <a:r>
              <a:rPr lang="en-US" dirty="0" smtClean="0"/>
              <a:t>I thought this story was…</a:t>
            </a:r>
          </a:p>
          <a:p>
            <a:pPr lvl="2"/>
            <a:r>
              <a:rPr lang="en-US" dirty="0" smtClean="0"/>
              <a:t>I was frightened for </a:t>
            </a:r>
            <a:r>
              <a:rPr lang="en-US" dirty="0" err="1" smtClean="0"/>
              <a:t>Rikki-tikki-tavi</a:t>
            </a:r>
            <a:r>
              <a:rPr lang="en-US" dirty="0" smtClean="0"/>
              <a:t> when…</a:t>
            </a:r>
          </a:p>
          <a:p>
            <a:pPr lvl="2"/>
            <a:r>
              <a:rPr lang="en-US" dirty="0" smtClean="0"/>
              <a:t>The scene I liked best was…</a:t>
            </a:r>
          </a:p>
          <a:p>
            <a:pPr lvl="1"/>
            <a:r>
              <a:rPr lang="en-US" dirty="0" smtClean="0"/>
              <a:t>What 3 conflicts does </a:t>
            </a:r>
            <a:r>
              <a:rPr lang="en-US" dirty="0" err="1" smtClean="0"/>
              <a:t>Rikki-tikki</a:t>
            </a:r>
            <a:r>
              <a:rPr lang="en-US" dirty="0" smtClean="0"/>
              <a:t> face?</a:t>
            </a:r>
            <a:endParaRPr lang="en-US" dirty="0"/>
          </a:p>
        </p:txBody>
      </p:sp>
      <p:sp>
        <p:nvSpPr>
          <p:cNvPr id="3" name="Title 2"/>
          <p:cNvSpPr>
            <a:spLocks noGrp="1"/>
          </p:cNvSpPr>
          <p:nvPr>
            <p:ph type="title"/>
          </p:nvPr>
        </p:nvSpPr>
        <p:spPr>
          <a:xfrm>
            <a:off x="381000" y="304800"/>
            <a:ext cx="8229600" cy="838200"/>
          </a:xfrm>
        </p:spPr>
        <p:txBody>
          <a:bodyPr/>
          <a:lstStyle/>
          <a:p>
            <a:r>
              <a:rPr lang="en-US" b="1" dirty="0" smtClean="0"/>
              <a:t>Reading Assignment</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534400" cy="5257800"/>
          </a:xfrm>
        </p:spPr>
        <p:txBody>
          <a:bodyPr>
            <a:normAutofit fontScale="85000" lnSpcReduction="10000"/>
          </a:bodyPr>
          <a:lstStyle/>
          <a:p>
            <a:r>
              <a:rPr lang="en-US" dirty="0" smtClean="0"/>
              <a:t>“3 Skeleton Keys” by George G. </a:t>
            </a:r>
            <a:r>
              <a:rPr lang="en-US" dirty="0" err="1" smtClean="0"/>
              <a:t>Toudouze</a:t>
            </a:r>
            <a:r>
              <a:rPr lang="en-US" dirty="0" smtClean="0"/>
              <a:t> pgs. 40-49</a:t>
            </a:r>
          </a:p>
          <a:p>
            <a:r>
              <a:rPr lang="en-US" dirty="0" smtClean="0"/>
              <a:t>About the author</a:t>
            </a:r>
          </a:p>
          <a:p>
            <a:pPr lvl="1"/>
            <a:r>
              <a:rPr lang="en-US" dirty="0" smtClean="0"/>
              <a:t>He was a playwright, an essayist, and an illustrator; had a great interest in the sea</a:t>
            </a:r>
          </a:p>
          <a:p>
            <a:r>
              <a:rPr lang="en-US" dirty="0" smtClean="0"/>
              <a:t>Reading &amp; Literary Skills</a:t>
            </a:r>
          </a:p>
          <a:p>
            <a:pPr lvl="1"/>
            <a:r>
              <a:rPr lang="en-US" dirty="0" smtClean="0"/>
              <a:t>Identify events that advance the plot and determine how each event creates suspense and foreshadows future actions; make predictions</a:t>
            </a:r>
          </a:p>
          <a:p>
            <a:r>
              <a:rPr lang="en-US" dirty="0" smtClean="0"/>
              <a:t>Literary Focus- Suspense &amp; Foreshadowing</a:t>
            </a:r>
          </a:p>
          <a:p>
            <a:pPr lvl="1"/>
            <a:r>
              <a:rPr lang="en-US" dirty="0" smtClean="0"/>
              <a:t>Suspense- the feeling of anxious curiosity</a:t>
            </a:r>
          </a:p>
          <a:p>
            <a:pPr lvl="1"/>
            <a:r>
              <a:rPr lang="en-US" dirty="0" smtClean="0"/>
              <a:t>Foreshadowing- dropping of clues that hint at might happen later in the story to intensify suspense</a:t>
            </a:r>
          </a:p>
          <a:p>
            <a:r>
              <a:rPr lang="en-US" dirty="0" smtClean="0"/>
              <a:t>Reading Skills- Making Predictions</a:t>
            </a:r>
          </a:p>
          <a:p>
            <a:pPr lvl="1"/>
            <a:r>
              <a:rPr lang="en-US" dirty="0" smtClean="0"/>
              <a:t>Making predictions- trying to guess what will happen next</a:t>
            </a:r>
          </a:p>
          <a:p>
            <a:pPr lvl="1"/>
            <a:r>
              <a:rPr lang="en-US" dirty="0" smtClean="0"/>
              <a:t>Make predictions by looking for clues that foreshadow something that will happen, think about possible outcomes as the suspense builds, and ask yourself questions as you read</a:t>
            </a:r>
          </a:p>
          <a:p>
            <a:pPr lvl="1"/>
            <a:endParaRPr lang="en-US" dirty="0" smtClean="0"/>
          </a:p>
        </p:txBody>
      </p:sp>
      <p:sp>
        <p:nvSpPr>
          <p:cNvPr id="3" name="Title 2"/>
          <p:cNvSpPr>
            <a:spLocks noGrp="1"/>
          </p:cNvSpPr>
          <p:nvPr>
            <p:ph type="title"/>
          </p:nvPr>
        </p:nvSpPr>
        <p:spPr>
          <a:xfrm>
            <a:off x="457200" y="304800"/>
            <a:ext cx="8229600" cy="914400"/>
          </a:xfrm>
        </p:spPr>
        <p:txBody>
          <a:bodyPr/>
          <a:lstStyle/>
          <a:p>
            <a:r>
              <a:rPr lang="en-US" b="1" dirty="0" smtClean="0"/>
              <a:t>Before you read</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Hordes- large, moving crowd</a:t>
            </a:r>
          </a:p>
          <a:p>
            <a:r>
              <a:rPr lang="en-US" dirty="0" smtClean="0"/>
              <a:t>Receding- moving back</a:t>
            </a:r>
          </a:p>
          <a:p>
            <a:r>
              <a:rPr lang="en-US" dirty="0" smtClean="0"/>
              <a:t>Fathom- understand</a:t>
            </a:r>
          </a:p>
          <a:p>
            <a:r>
              <a:rPr lang="en-US" dirty="0" smtClean="0"/>
              <a:t>Edible- fit to be eaten</a:t>
            </a:r>
          </a:p>
          <a:p>
            <a:r>
              <a:rPr lang="en-US" dirty="0" smtClean="0"/>
              <a:t>Derisive- scornful and ridiculing</a:t>
            </a:r>
            <a:endParaRPr lang="en-US" dirty="0"/>
          </a:p>
        </p:txBody>
      </p:sp>
      <p:sp>
        <p:nvSpPr>
          <p:cNvPr id="3" name="Title 2"/>
          <p:cNvSpPr>
            <a:spLocks noGrp="1"/>
          </p:cNvSpPr>
          <p:nvPr>
            <p:ph type="title"/>
          </p:nvPr>
        </p:nvSpPr>
        <p:spPr/>
        <p:txBody>
          <a:bodyPr/>
          <a:lstStyle/>
          <a:p>
            <a:r>
              <a:rPr lang="en-US" b="1" dirty="0" smtClean="0"/>
              <a:t>Vocabulary Development</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“Oh, no!” exclaimed the worker at Burger-Rama.” ___ of hungry students are heading this way.</a:t>
            </a:r>
          </a:p>
          <a:p>
            <a:r>
              <a:rPr lang="en-US" dirty="0" smtClean="0"/>
              <a:t>“I just can’t ___ their appetites,” said the manager.</a:t>
            </a:r>
          </a:p>
          <a:p>
            <a:r>
              <a:rPr lang="en-US" dirty="0" smtClean="0"/>
              <a:t>One student made a ___ remark, about the poor quality of the food. “Don’t you have anything ___ ?” he complained.</a:t>
            </a:r>
          </a:p>
          <a:p>
            <a:r>
              <a:rPr lang="en-US" dirty="0" smtClean="0"/>
              <a:t>At last, all of the students were served, and the crowd began to ____.</a:t>
            </a:r>
            <a:endParaRPr lang="en-US" dirty="0"/>
          </a:p>
        </p:txBody>
      </p:sp>
      <p:sp>
        <p:nvSpPr>
          <p:cNvPr id="3" name="Title 2"/>
          <p:cNvSpPr>
            <a:spLocks noGrp="1"/>
          </p:cNvSpPr>
          <p:nvPr>
            <p:ph type="title"/>
          </p:nvPr>
        </p:nvSpPr>
        <p:spPr/>
        <p:txBody>
          <a:bodyPr/>
          <a:lstStyle/>
          <a:p>
            <a:r>
              <a:rPr lang="en-US" b="1" dirty="0" smtClean="0"/>
              <a:t>Vocabulary Development, cont</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Read “Three Skeleton Keys” pgs. 40-49</a:t>
            </a:r>
          </a:p>
          <a:p>
            <a:r>
              <a:rPr lang="en-US" dirty="0" smtClean="0"/>
              <a:t>As you read, complete Lighthouse Log worksheet</a:t>
            </a:r>
          </a:p>
          <a:p>
            <a:r>
              <a:rPr lang="en-US" dirty="0" smtClean="0"/>
              <a:t>After you read, complete vocabulary worksheet</a:t>
            </a:r>
            <a:endParaRPr lang="en-US" dirty="0"/>
          </a:p>
        </p:txBody>
      </p:sp>
      <p:sp>
        <p:nvSpPr>
          <p:cNvPr id="3" name="Title 2"/>
          <p:cNvSpPr>
            <a:spLocks noGrp="1"/>
          </p:cNvSpPr>
          <p:nvPr>
            <p:ph type="title"/>
          </p:nvPr>
        </p:nvSpPr>
        <p:spPr/>
        <p:txBody>
          <a:bodyPr/>
          <a:lstStyle/>
          <a:p>
            <a:r>
              <a:rPr lang="en-US" b="1" dirty="0" smtClean="0"/>
              <a:t>Reading Assignment</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err="1" smtClean="0"/>
              <a:t>Eeking</a:t>
            </a:r>
            <a:r>
              <a:rPr lang="en-US" dirty="0" smtClean="0"/>
              <a:t> Out of Life” by Mat </a:t>
            </a:r>
            <a:r>
              <a:rPr lang="en-US" dirty="0" err="1" smtClean="0"/>
              <a:t>Surman</a:t>
            </a:r>
            <a:r>
              <a:rPr lang="en-US" dirty="0" smtClean="0"/>
              <a:t> pgs. 53-54</a:t>
            </a:r>
          </a:p>
          <a:p>
            <a:r>
              <a:rPr lang="en-US" dirty="0" smtClean="0"/>
              <a:t>Reading Skills</a:t>
            </a:r>
          </a:p>
          <a:p>
            <a:pPr lvl="1"/>
            <a:r>
              <a:rPr lang="en-US" dirty="0" smtClean="0"/>
              <a:t>Analyze the structure and purpose of informational texts, including a newspaper article</a:t>
            </a:r>
          </a:p>
          <a:p>
            <a:r>
              <a:rPr lang="en-US" dirty="0" smtClean="0"/>
              <a:t>Reading Focus- Structure and Purpose of a Newspaper Article</a:t>
            </a:r>
          </a:p>
          <a:p>
            <a:pPr lvl="1"/>
            <a:r>
              <a:rPr lang="en-US" dirty="0" smtClean="0"/>
              <a:t>The purpose of a newspaper article is to give you factual information about current events</a:t>
            </a:r>
          </a:p>
          <a:p>
            <a:pPr lvl="1"/>
            <a:r>
              <a:rPr lang="en-US" dirty="0" smtClean="0"/>
              <a:t>A good informational article in a newspaper answers the questions who, what, where, why, and how?</a:t>
            </a:r>
            <a:endParaRPr lang="en-US" dirty="0"/>
          </a:p>
        </p:txBody>
      </p:sp>
      <p:sp>
        <p:nvSpPr>
          <p:cNvPr id="3" name="Title 2"/>
          <p:cNvSpPr>
            <a:spLocks noGrp="1"/>
          </p:cNvSpPr>
          <p:nvPr>
            <p:ph type="title"/>
          </p:nvPr>
        </p:nvSpPr>
        <p:spPr/>
        <p:txBody>
          <a:bodyPr/>
          <a:lstStyle/>
          <a:p>
            <a:r>
              <a:rPr lang="en-US" b="1" dirty="0" smtClean="0"/>
              <a:t>Before you read</a:t>
            </a: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Reading Focus, cont.</a:t>
            </a:r>
          </a:p>
          <a:p>
            <a:pPr lvl="1"/>
            <a:r>
              <a:rPr lang="en-US" dirty="0" smtClean="0"/>
              <a:t>Structure of a News Article</a:t>
            </a:r>
          </a:p>
          <a:p>
            <a:pPr lvl="2"/>
            <a:r>
              <a:rPr lang="en-US" dirty="0" smtClean="0"/>
              <a:t>Headline- the catchy boldface words that tell you what the article is about</a:t>
            </a:r>
          </a:p>
          <a:p>
            <a:pPr lvl="2"/>
            <a:r>
              <a:rPr lang="en-US" dirty="0" smtClean="0"/>
              <a:t>Subhead- additional boldface words in smaller type under the headline, which add details about the article</a:t>
            </a:r>
          </a:p>
          <a:p>
            <a:pPr lvl="2"/>
            <a:r>
              <a:rPr lang="en-US" dirty="0" smtClean="0"/>
              <a:t>Byline- the name of the reporter and who wrote the article</a:t>
            </a:r>
          </a:p>
          <a:p>
            <a:pPr lvl="2"/>
            <a:r>
              <a:rPr lang="en-US" dirty="0" smtClean="0"/>
              <a:t>Dateline- the location where the article was reported and the date when the information was reported</a:t>
            </a:r>
          </a:p>
          <a:p>
            <a:pPr lvl="2"/>
            <a:r>
              <a:rPr lang="en-US" dirty="0" smtClean="0"/>
              <a:t>Lead- the sentence or paragraph that begins the news article</a:t>
            </a:r>
          </a:p>
          <a:p>
            <a:pPr lvl="2"/>
            <a:r>
              <a:rPr lang="en-US" dirty="0" smtClean="0"/>
              <a:t>Tone- the choice of words and point of view that meet the interests of the newspaper’s audience. Tone often depends on the subject of the article. Some articles are light, lively, humorous, serious, or straightforward</a:t>
            </a:r>
            <a:endParaRPr lang="en-US" dirty="0"/>
          </a:p>
        </p:txBody>
      </p:sp>
      <p:sp>
        <p:nvSpPr>
          <p:cNvPr id="3" name="Title 2"/>
          <p:cNvSpPr>
            <a:spLocks noGrp="1"/>
          </p:cNvSpPr>
          <p:nvPr>
            <p:ph type="title"/>
          </p:nvPr>
        </p:nvSpPr>
        <p:spPr/>
        <p:txBody>
          <a:bodyPr/>
          <a:lstStyle/>
          <a:p>
            <a:r>
              <a:rPr lang="en-US" b="1" dirty="0" smtClean="0"/>
              <a:t>Before you read, cont</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Read “</a:t>
            </a:r>
            <a:r>
              <a:rPr lang="en-US" dirty="0" err="1" smtClean="0"/>
              <a:t>Eeking</a:t>
            </a:r>
            <a:r>
              <a:rPr lang="en-US" dirty="0" smtClean="0"/>
              <a:t> Out of Life” pgs. 53-54</a:t>
            </a:r>
          </a:p>
          <a:p>
            <a:r>
              <a:rPr lang="en-US" dirty="0" smtClean="0"/>
              <a:t>As you read, complete vocabulary </a:t>
            </a:r>
            <a:r>
              <a:rPr lang="en-US" smtClean="0"/>
              <a:t>development worksheet</a:t>
            </a:r>
            <a:endParaRPr lang="en-US" dirty="0"/>
          </a:p>
        </p:txBody>
      </p:sp>
      <p:sp>
        <p:nvSpPr>
          <p:cNvPr id="3" name="Title 2"/>
          <p:cNvSpPr>
            <a:spLocks noGrp="1"/>
          </p:cNvSpPr>
          <p:nvPr>
            <p:ph type="title"/>
          </p:nvPr>
        </p:nvSpPr>
        <p:spPr/>
        <p:txBody>
          <a:bodyPr/>
          <a:lstStyle/>
          <a:p>
            <a:r>
              <a:rPr lang="en-US" b="1" dirty="0" smtClean="0"/>
              <a:t>Reading Assignment</a:t>
            </a: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“The Monsters Are Due on Maple Street” by Rod Sterling</a:t>
            </a:r>
          </a:p>
          <a:p>
            <a:r>
              <a:rPr lang="en-US" dirty="0" smtClean="0"/>
              <a:t>About the Author</a:t>
            </a:r>
          </a:p>
          <a:p>
            <a:pPr lvl="1"/>
            <a:r>
              <a:rPr lang="en-US" dirty="0" smtClean="0"/>
              <a:t>Known as man from another dimension; had great energy; loved to write; first wrote for a live ½ hour drama- </a:t>
            </a:r>
            <a:r>
              <a:rPr lang="en-US" dirty="0" err="1" smtClean="0"/>
              <a:t>Lux</a:t>
            </a:r>
            <a:r>
              <a:rPr lang="en-US" dirty="0" smtClean="0"/>
              <a:t> Video Theatre; later produced the hit television show The </a:t>
            </a:r>
            <a:r>
              <a:rPr lang="en-US" smtClean="0"/>
              <a:t>Twilight Zone</a:t>
            </a:r>
            <a:endParaRPr lang="en-US" dirty="0" smtClean="0"/>
          </a:p>
          <a:p>
            <a:r>
              <a:rPr lang="en-US" dirty="0" smtClean="0"/>
              <a:t>Literary &amp; Reading Skills- make inferences; identify events that advance plot and determine how each event explains past or present actions</a:t>
            </a:r>
          </a:p>
          <a:p>
            <a:r>
              <a:rPr lang="en-US" dirty="0" smtClean="0"/>
              <a:t>Literary Focus- Plot Complications</a:t>
            </a:r>
          </a:p>
          <a:p>
            <a:pPr lvl="1"/>
            <a:r>
              <a:rPr lang="en-US" dirty="0" smtClean="0"/>
              <a:t>Complications in stories make it hard for characters to get what they want</a:t>
            </a:r>
          </a:p>
          <a:p>
            <a:pPr lvl="1"/>
            <a:r>
              <a:rPr lang="en-US" dirty="0" smtClean="0"/>
              <a:t>Complications take place as soon as the characters take steps to resolve their problems or conflict</a:t>
            </a:r>
            <a:endParaRPr lang="en-US" dirty="0"/>
          </a:p>
        </p:txBody>
      </p:sp>
      <p:sp>
        <p:nvSpPr>
          <p:cNvPr id="3" name="Title 2"/>
          <p:cNvSpPr>
            <a:spLocks noGrp="1"/>
          </p:cNvSpPr>
          <p:nvPr>
            <p:ph type="title"/>
          </p:nvPr>
        </p:nvSpPr>
        <p:spPr/>
        <p:txBody>
          <a:bodyPr/>
          <a:lstStyle/>
          <a:p>
            <a:r>
              <a:rPr lang="en-US" b="1" dirty="0" smtClean="0"/>
              <a:t>Before you read</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Reading Skills- Making Inferences</a:t>
            </a:r>
          </a:p>
          <a:p>
            <a:pPr lvl="1"/>
            <a:r>
              <a:rPr lang="en-US" dirty="0" smtClean="0"/>
              <a:t>Good readers make inferences using clues the writer provides</a:t>
            </a:r>
          </a:p>
          <a:p>
            <a:pPr lvl="1"/>
            <a:r>
              <a:rPr lang="en-US" dirty="0" smtClean="0"/>
              <a:t>As you read, stop at the open book signs to make inferences with the important clues the writer provides</a:t>
            </a:r>
            <a:endParaRPr lang="en-US" dirty="0"/>
          </a:p>
        </p:txBody>
      </p:sp>
      <p:sp>
        <p:nvSpPr>
          <p:cNvPr id="3" name="Title 2"/>
          <p:cNvSpPr>
            <a:spLocks noGrp="1"/>
          </p:cNvSpPr>
          <p:nvPr>
            <p:ph type="title"/>
          </p:nvPr>
        </p:nvSpPr>
        <p:spPr/>
        <p:txBody>
          <a:bodyPr/>
          <a:lstStyle/>
          <a:p>
            <a:r>
              <a:rPr lang="en-US" b="1" dirty="0" smtClean="0"/>
              <a:t>Before you read, cont.</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Theme- Facing danger can be a frightening ordeal. Sometimes, however, danger summons qualities that we never knew we had- courage, determination, ingenuity, and compassion. The stories in this collection are grabbers- tales that keep the reader in suspense from beginning to end.</a:t>
            </a:r>
          </a:p>
          <a:p>
            <a:r>
              <a:rPr lang="en-US" dirty="0" smtClean="0"/>
              <a:t>With the stories in this collection, we will analyze different aspects of plot discussed with each story, so students can emerge with an understanding of the well-plotted narrative. Attention is focused on conflict, complications, climax, suspense, and foreshadowing. </a:t>
            </a:r>
            <a:endParaRPr lang="en-US" dirty="0"/>
          </a:p>
        </p:txBody>
      </p:sp>
      <p:sp>
        <p:nvSpPr>
          <p:cNvPr id="3" name="Title 2"/>
          <p:cNvSpPr>
            <a:spLocks noGrp="1"/>
          </p:cNvSpPr>
          <p:nvPr>
            <p:ph type="title"/>
          </p:nvPr>
        </p:nvSpPr>
        <p:spPr/>
        <p:txBody>
          <a:bodyPr/>
          <a:lstStyle/>
          <a:p>
            <a:r>
              <a:rPr lang="en-US" b="1" dirty="0" smtClean="0"/>
              <a:t>Collection 1- Facing Danger Intro</a:t>
            </a: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Tell us about a time you were transfixed by something on television.</a:t>
            </a:r>
          </a:p>
          <a:p>
            <a:r>
              <a:rPr lang="en-US" dirty="0" smtClean="0"/>
              <a:t>Mutter a phrase that is not intelligible.</a:t>
            </a:r>
          </a:p>
          <a:p>
            <a:r>
              <a:rPr lang="en-US" dirty="0" smtClean="0"/>
              <a:t>State a sentence that includes the words assent and variations.</a:t>
            </a:r>
          </a:p>
          <a:p>
            <a:r>
              <a:rPr lang="en-US" dirty="0" smtClean="0"/>
              <a:t>Describe something tremendous that intimidated a child.</a:t>
            </a:r>
          </a:p>
          <a:p>
            <a:r>
              <a:rPr lang="en-US" dirty="0" smtClean="0"/>
              <a:t>Demonstrate a defiant pose.</a:t>
            </a:r>
          </a:p>
          <a:p>
            <a:r>
              <a:rPr lang="en-US" dirty="0" smtClean="0"/>
              <a:t>Describe an idiosyncrasy of someone you know.</a:t>
            </a:r>
          </a:p>
          <a:p>
            <a:r>
              <a:rPr lang="en-US" dirty="0" smtClean="0"/>
              <a:t>Tell about something that is a menace to society.</a:t>
            </a:r>
          </a:p>
          <a:p>
            <a:r>
              <a:rPr lang="en-US" dirty="0" smtClean="0"/>
              <a:t>Draw a picture of coyotes converging on their prey.</a:t>
            </a:r>
          </a:p>
          <a:p>
            <a:r>
              <a:rPr lang="en-US" dirty="0" smtClean="0"/>
              <a:t>Give an explicit direction.</a:t>
            </a:r>
          </a:p>
          <a:p>
            <a:endParaRPr lang="en-US" dirty="0" smtClean="0"/>
          </a:p>
        </p:txBody>
      </p:sp>
      <p:sp>
        <p:nvSpPr>
          <p:cNvPr id="3" name="Title 2"/>
          <p:cNvSpPr>
            <a:spLocks noGrp="1"/>
          </p:cNvSpPr>
          <p:nvPr>
            <p:ph type="title"/>
          </p:nvPr>
        </p:nvSpPr>
        <p:spPr/>
        <p:txBody>
          <a:bodyPr/>
          <a:lstStyle/>
          <a:p>
            <a:r>
              <a:rPr lang="en-US" b="1" dirty="0" smtClean="0"/>
              <a:t>Vocabulary Development, cont.</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Transfixed- very still, as if nailed to the spot</a:t>
            </a:r>
          </a:p>
          <a:p>
            <a:r>
              <a:rPr lang="en-US" dirty="0" smtClean="0"/>
              <a:t>Intelligible- understandable</a:t>
            </a:r>
          </a:p>
          <a:p>
            <a:r>
              <a:rPr lang="en-US" dirty="0" smtClean="0"/>
              <a:t>Assent- agreement</a:t>
            </a:r>
          </a:p>
          <a:p>
            <a:r>
              <a:rPr lang="en-US" dirty="0" smtClean="0"/>
              <a:t>Intimidated- frightened with threats</a:t>
            </a:r>
          </a:p>
          <a:p>
            <a:r>
              <a:rPr lang="en-US" dirty="0" smtClean="0"/>
              <a:t>Defiant- boldly resisting</a:t>
            </a:r>
          </a:p>
          <a:p>
            <a:r>
              <a:rPr lang="en-US" dirty="0" smtClean="0"/>
              <a:t>Idiosyncrasy- peculiarity</a:t>
            </a:r>
          </a:p>
          <a:p>
            <a:r>
              <a:rPr lang="en-US" dirty="0" smtClean="0"/>
              <a:t>Menace- danger; threat</a:t>
            </a:r>
          </a:p>
          <a:p>
            <a:r>
              <a:rPr lang="en-US" dirty="0" smtClean="0"/>
              <a:t>Converging- closing in</a:t>
            </a:r>
          </a:p>
          <a:p>
            <a:r>
              <a:rPr lang="en-US" dirty="0" smtClean="0"/>
              <a:t>Explicit- definite; clearly stated</a:t>
            </a:r>
          </a:p>
          <a:p>
            <a:r>
              <a:rPr lang="en-US" dirty="0" smtClean="0"/>
              <a:t>Variations- differences</a:t>
            </a:r>
            <a:endParaRPr lang="en-US" dirty="0"/>
          </a:p>
        </p:txBody>
      </p:sp>
      <p:sp>
        <p:nvSpPr>
          <p:cNvPr id="3" name="Title 2"/>
          <p:cNvSpPr>
            <a:spLocks noGrp="1"/>
          </p:cNvSpPr>
          <p:nvPr>
            <p:ph type="title"/>
          </p:nvPr>
        </p:nvSpPr>
        <p:spPr/>
        <p:txBody>
          <a:bodyPr/>
          <a:lstStyle/>
          <a:p>
            <a:r>
              <a:rPr lang="en-US" b="1" dirty="0" smtClean="0"/>
              <a:t>Vocabulary Development</a:t>
            </a: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Read “The Monsters are due on Maple Street” pgs. 61-76</a:t>
            </a:r>
          </a:p>
          <a:p>
            <a:r>
              <a:rPr lang="en-US" dirty="0" smtClean="0"/>
              <a:t>As you read, complete plot diagram</a:t>
            </a:r>
          </a:p>
          <a:p>
            <a:r>
              <a:rPr lang="en-US" dirty="0" smtClean="0"/>
              <a:t>After  you read, complete </a:t>
            </a:r>
            <a:r>
              <a:rPr lang="en-US" dirty="0" err="1" smtClean="0"/>
              <a:t>vocab</a:t>
            </a:r>
            <a:r>
              <a:rPr lang="en-US" dirty="0" smtClean="0"/>
              <a:t> worksheet and questions 1-4 and 7 on page 68 and 1-3 and 5 on page 78 on the back of the </a:t>
            </a:r>
            <a:r>
              <a:rPr lang="en-US" dirty="0" err="1" smtClean="0"/>
              <a:t>vocab</a:t>
            </a:r>
            <a:r>
              <a:rPr lang="en-US" dirty="0" smtClean="0"/>
              <a:t> worksheet</a:t>
            </a:r>
          </a:p>
        </p:txBody>
      </p:sp>
      <p:sp>
        <p:nvSpPr>
          <p:cNvPr id="3" name="Title 2"/>
          <p:cNvSpPr>
            <a:spLocks noGrp="1"/>
          </p:cNvSpPr>
          <p:nvPr>
            <p:ph type="title"/>
          </p:nvPr>
        </p:nvSpPr>
        <p:spPr/>
        <p:txBody>
          <a:bodyPr/>
          <a:lstStyle/>
          <a:p>
            <a:r>
              <a:rPr lang="en-US" b="1" dirty="0" smtClean="0"/>
              <a:t>Reading Assignment</a:t>
            </a: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fontScale="85000" lnSpcReduction="10000"/>
          </a:bodyPr>
          <a:lstStyle/>
          <a:p>
            <a:r>
              <a:rPr lang="en-US" dirty="0" smtClean="0"/>
              <a:t>You are about to read and compare two science fiction stories- “Zoo” by Edward Hoch and “The </a:t>
            </a:r>
            <a:r>
              <a:rPr lang="en-US" dirty="0" err="1" smtClean="0"/>
              <a:t>Ruum</a:t>
            </a:r>
            <a:r>
              <a:rPr lang="en-US" dirty="0" smtClean="0"/>
              <a:t>” by Arthur </a:t>
            </a:r>
            <a:r>
              <a:rPr lang="en-US" dirty="0" err="1" smtClean="0"/>
              <a:t>Porges</a:t>
            </a:r>
            <a:endParaRPr lang="en-US" dirty="0" smtClean="0"/>
          </a:p>
          <a:p>
            <a:r>
              <a:rPr lang="en-US" dirty="0" smtClean="0"/>
              <a:t>Although the 2 short stories are very different, they have interesting similarities</a:t>
            </a:r>
          </a:p>
          <a:p>
            <a:r>
              <a:rPr lang="en-US" dirty="0" smtClean="0"/>
              <a:t>As you read the 2 stories, you will fill out a comparison chart to discover the similarities</a:t>
            </a:r>
          </a:p>
          <a:p>
            <a:r>
              <a:rPr lang="en-US" dirty="0" smtClean="0"/>
              <a:t>Reading Skills- Comparing and Contrasting</a:t>
            </a:r>
          </a:p>
          <a:p>
            <a:pPr lvl="1"/>
            <a:r>
              <a:rPr lang="en-US" dirty="0" smtClean="0"/>
              <a:t>To compare and contrast the 2 stories, you might look at the ways each story uses the elements of science fiction</a:t>
            </a:r>
          </a:p>
          <a:p>
            <a:pPr lvl="1"/>
            <a:r>
              <a:rPr lang="en-US" dirty="0" smtClean="0"/>
              <a:t>When you compare, you look for ways that the things are alike</a:t>
            </a:r>
          </a:p>
          <a:p>
            <a:pPr lvl="1"/>
            <a:r>
              <a:rPr lang="en-US" dirty="0" smtClean="0"/>
              <a:t>When you contrast- you look for ways that things are different</a:t>
            </a:r>
          </a:p>
          <a:p>
            <a:r>
              <a:rPr lang="en-US" dirty="0" smtClean="0"/>
              <a:t>Literary Focus- Science Fiction</a:t>
            </a:r>
          </a:p>
          <a:p>
            <a:pPr lvl="1"/>
            <a:r>
              <a:rPr lang="en-US" dirty="0" smtClean="0"/>
              <a:t>A kind of writing that lies somewhere realistic fiction and total fantasy</a:t>
            </a:r>
          </a:p>
          <a:p>
            <a:endParaRPr lang="en-US" dirty="0"/>
          </a:p>
        </p:txBody>
      </p:sp>
      <p:sp>
        <p:nvSpPr>
          <p:cNvPr id="3" name="Title 2"/>
          <p:cNvSpPr>
            <a:spLocks noGrp="1"/>
          </p:cNvSpPr>
          <p:nvPr>
            <p:ph type="title"/>
          </p:nvPr>
        </p:nvSpPr>
        <p:spPr/>
        <p:txBody>
          <a:bodyPr/>
          <a:lstStyle/>
          <a:p>
            <a:r>
              <a:rPr lang="en-US" b="1" dirty="0" smtClean="0"/>
              <a:t>Comparing Literature</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t>Elements of Science Fiction</a:t>
            </a:r>
          </a:p>
          <a:p>
            <a:pPr lvl="1"/>
            <a:r>
              <a:rPr lang="en-US" dirty="0" smtClean="0"/>
              <a:t>Most science fiction stories contain some or all of the following elements:</a:t>
            </a:r>
          </a:p>
          <a:p>
            <a:pPr lvl="2"/>
            <a:r>
              <a:rPr lang="en-US" dirty="0" smtClean="0"/>
              <a:t>A setting in the future, often on another planet or in a spaceship</a:t>
            </a:r>
          </a:p>
          <a:p>
            <a:pPr lvl="2"/>
            <a:r>
              <a:rPr lang="en-US" dirty="0" smtClean="0"/>
              <a:t>Technology that has not yet been invented, but conforms to the rules of science</a:t>
            </a:r>
          </a:p>
          <a:p>
            <a:pPr lvl="2"/>
            <a:r>
              <a:rPr lang="en-US" dirty="0" smtClean="0"/>
              <a:t>A journey through time or to a distant planet or galaxy</a:t>
            </a:r>
          </a:p>
          <a:p>
            <a:pPr lvl="2"/>
            <a:r>
              <a:rPr lang="en-US" dirty="0" smtClean="0"/>
              <a:t>Imaginary characters from outer space</a:t>
            </a:r>
          </a:p>
          <a:p>
            <a:pPr lvl="2"/>
            <a:r>
              <a:rPr lang="en-US" dirty="0" smtClean="0"/>
              <a:t>Realistic human reactions to fantastic situations</a:t>
            </a:r>
          </a:p>
          <a:p>
            <a:pPr lvl="2"/>
            <a:r>
              <a:rPr lang="en-US" dirty="0" smtClean="0"/>
              <a:t>A surprise ending</a:t>
            </a:r>
          </a:p>
          <a:p>
            <a:pPr lvl="1"/>
            <a:endParaRPr lang="en-US" dirty="0"/>
          </a:p>
        </p:txBody>
      </p:sp>
      <p:sp>
        <p:nvSpPr>
          <p:cNvPr id="3" name="Title 2"/>
          <p:cNvSpPr>
            <a:spLocks noGrp="1"/>
          </p:cNvSpPr>
          <p:nvPr>
            <p:ph type="title"/>
          </p:nvPr>
        </p:nvSpPr>
        <p:spPr/>
        <p:txBody>
          <a:bodyPr/>
          <a:lstStyle/>
          <a:p>
            <a:r>
              <a:rPr lang="en-US" b="1" dirty="0" smtClean="0"/>
              <a:t>Comparing Literature, cont.</a:t>
            </a:r>
            <a:endParaRPr lang="en-U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Read “Zoo” pgs. 85-87</a:t>
            </a:r>
          </a:p>
          <a:p>
            <a:r>
              <a:rPr lang="en-US" dirty="0" smtClean="0"/>
              <a:t>After  you read, complete story map</a:t>
            </a:r>
          </a:p>
          <a:p>
            <a:r>
              <a:rPr lang="en-US" dirty="0" smtClean="0"/>
              <a:t>Read “The </a:t>
            </a:r>
            <a:r>
              <a:rPr lang="en-US" dirty="0" err="1" smtClean="0"/>
              <a:t>Ruum</a:t>
            </a:r>
            <a:r>
              <a:rPr lang="en-US" dirty="0" smtClean="0"/>
              <a:t>” pgs. 89-105</a:t>
            </a:r>
          </a:p>
          <a:p>
            <a:r>
              <a:rPr lang="en-US" dirty="0" smtClean="0"/>
              <a:t>After you read, complete story map</a:t>
            </a:r>
          </a:p>
          <a:p>
            <a:endParaRPr lang="en-US" dirty="0" smtClean="0"/>
          </a:p>
          <a:p>
            <a:r>
              <a:rPr lang="en-US" dirty="0" smtClean="0"/>
              <a:t>Fill out chart to compare and contrast the 2 science fiction short stories- be sure to include elements of science fiction to compare and contrast the 2 stories</a:t>
            </a:r>
          </a:p>
          <a:p>
            <a:r>
              <a:rPr lang="en-US" dirty="0" smtClean="0"/>
              <a:t>Discuss chart as a class </a:t>
            </a:r>
            <a:r>
              <a:rPr lang="en-US" smtClean="0"/>
              <a:t>when finished</a:t>
            </a:r>
            <a:endParaRPr lang="en-US" dirty="0" smtClean="0"/>
          </a:p>
        </p:txBody>
      </p:sp>
      <p:sp>
        <p:nvSpPr>
          <p:cNvPr id="3" name="Title 2"/>
          <p:cNvSpPr>
            <a:spLocks noGrp="1"/>
          </p:cNvSpPr>
          <p:nvPr>
            <p:ph type="title"/>
          </p:nvPr>
        </p:nvSpPr>
        <p:spPr/>
        <p:txBody>
          <a:bodyPr/>
          <a:lstStyle/>
          <a:p>
            <a:r>
              <a:rPr lang="en-US" b="1" dirty="0" smtClean="0"/>
              <a:t>Reading Assignment</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133600"/>
            <a:ext cx="8229600" cy="3276600"/>
          </a:xfrm>
        </p:spPr>
        <p:txBody>
          <a:bodyPr/>
          <a:lstStyle/>
          <a:p>
            <a:r>
              <a:rPr lang="en-US" dirty="0" smtClean="0"/>
              <a:t>Literary Skills- Identify events that advance the plot, and determine how each event explains past or present actions or foreshadows future actions</a:t>
            </a:r>
          </a:p>
          <a:p>
            <a:r>
              <a:rPr lang="en-US" dirty="0" smtClean="0"/>
              <a:t>Reading Skills- Analyze the structure and purpose of informational texts; retell story events</a:t>
            </a:r>
            <a:endParaRPr lang="en-US" dirty="0"/>
          </a:p>
        </p:txBody>
      </p:sp>
      <p:sp>
        <p:nvSpPr>
          <p:cNvPr id="3" name="Title 2"/>
          <p:cNvSpPr>
            <a:spLocks noGrp="1"/>
          </p:cNvSpPr>
          <p:nvPr>
            <p:ph type="title"/>
          </p:nvPr>
        </p:nvSpPr>
        <p:spPr>
          <a:xfrm>
            <a:off x="457200" y="381000"/>
            <a:ext cx="8229600" cy="1447800"/>
          </a:xfrm>
        </p:spPr>
        <p:txBody>
          <a:bodyPr>
            <a:normAutofit/>
          </a:bodyPr>
          <a:lstStyle/>
          <a:p>
            <a:r>
              <a:rPr lang="en-US" b="1" dirty="0" smtClean="0"/>
              <a:t>Collection 1- </a:t>
            </a:r>
            <a:br>
              <a:rPr lang="en-US" b="1" dirty="0" smtClean="0"/>
            </a:br>
            <a:r>
              <a:rPr lang="en-US" b="1" dirty="0" smtClean="0"/>
              <a:t>Facing Danger Intro, cont.</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10600" cy="5181600"/>
          </a:xfrm>
        </p:spPr>
        <p:txBody>
          <a:bodyPr>
            <a:normAutofit fontScale="92500"/>
          </a:bodyPr>
          <a:lstStyle/>
          <a:p>
            <a:r>
              <a:rPr lang="en-US" dirty="0" smtClean="0"/>
              <a:t>Plot- is what happens in a story; a series of related events</a:t>
            </a:r>
          </a:p>
          <a:p>
            <a:r>
              <a:rPr lang="en-US" dirty="0" smtClean="0"/>
              <a:t>Conflict- any struggle or opposing forces</a:t>
            </a:r>
          </a:p>
          <a:p>
            <a:pPr lvl="1"/>
            <a:r>
              <a:rPr lang="en-US" dirty="0" smtClean="0"/>
              <a:t>External- a struggle against another character or a force of nature</a:t>
            </a:r>
          </a:p>
          <a:p>
            <a:pPr lvl="1"/>
            <a:r>
              <a:rPr lang="en-US" dirty="0" smtClean="0"/>
              <a:t>Internal- a struggle against oneself that takes place in a character’s mind</a:t>
            </a:r>
          </a:p>
          <a:p>
            <a:r>
              <a:rPr lang="en-US" dirty="0" smtClean="0"/>
              <a:t>Foreshadow- clues or hints to upcoming future events in the story</a:t>
            </a:r>
          </a:p>
          <a:p>
            <a:r>
              <a:rPr lang="en-US" dirty="0" smtClean="0"/>
              <a:t>4 Parts of Plot</a:t>
            </a:r>
          </a:p>
          <a:p>
            <a:pPr lvl="1"/>
            <a:r>
              <a:rPr lang="en-US" dirty="0" smtClean="0"/>
              <a:t>1- Basic Situation- introduction to characters and conflict</a:t>
            </a:r>
          </a:p>
          <a:p>
            <a:pPr lvl="1"/>
            <a:r>
              <a:rPr lang="en-US" dirty="0" smtClean="0"/>
              <a:t>2- Complications- series of events that take place to resolve the conflict</a:t>
            </a:r>
          </a:p>
          <a:p>
            <a:pPr lvl="1"/>
            <a:r>
              <a:rPr lang="en-US" dirty="0" smtClean="0"/>
              <a:t>3- Climax- the story’s most emotional or suspenseful moment</a:t>
            </a:r>
          </a:p>
          <a:p>
            <a:pPr lvl="1"/>
            <a:r>
              <a:rPr lang="en-US" dirty="0" smtClean="0"/>
              <a:t>4- Resolution- the conclusion of the story; the ending</a:t>
            </a:r>
            <a:endParaRPr lang="en-US" dirty="0"/>
          </a:p>
        </p:txBody>
      </p:sp>
      <p:sp>
        <p:nvSpPr>
          <p:cNvPr id="3" name="Title 2"/>
          <p:cNvSpPr>
            <a:spLocks noGrp="1"/>
          </p:cNvSpPr>
          <p:nvPr>
            <p:ph type="title"/>
          </p:nvPr>
        </p:nvSpPr>
        <p:spPr>
          <a:xfrm>
            <a:off x="381000" y="304800"/>
            <a:ext cx="8229600" cy="838200"/>
          </a:xfrm>
        </p:spPr>
        <p:txBody>
          <a:bodyPr/>
          <a:lstStyle/>
          <a:p>
            <a:r>
              <a:rPr lang="en-US" b="1" dirty="0" smtClean="0"/>
              <a:t>Elements of Literature- Plot</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382000" cy="4876800"/>
          </a:xfrm>
        </p:spPr>
        <p:txBody>
          <a:bodyPr>
            <a:normAutofit fontScale="85000" lnSpcReduction="20000"/>
          </a:bodyPr>
          <a:lstStyle/>
          <a:p>
            <a:r>
              <a:rPr lang="en-US" dirty="0" smtClean="0"/>
              <a:t>Summarizing the Plot: Retelling</a:t>
            </a:r>
          </a:p>
          <a:p>
            <a:pPr lvl="1"/>
            <a:r>
              <a:rPr lang="en-US" dirty="0" smtClean="0"/>
              <a:t>What is retelling? Telling the summary of a story in your own words.</a:t>
            </a:r>
          </a:p>
          <a:p>
            <a:pPr lvl="1"/>
            <a:r>
              <a:rPr lang="en-US" dirty="0" smtClean="0"/>
              <a:t>Retelling can help you identify the elements of a plot and keep all the information about a plot straight in your mind. </a:t>
            </a:r>
          </a:p>
          <a:p>
            <a:pPr lvl="1"/>
            <a:r>
              <a:rPr lang="en-US" dirty="0" smtClean="0"/>
              <a:t>Retelling will help you to cover critical points in a story, keep them in order, and connect them in a logical way.</a:t>
            </a:r>
          </a:p>
          <a:p>
            <a:pPr lvl="1"/>
            <a:r>
              <a:rPr lang="en-US" dirty="0" smtClean="0"/>
              <a:t>Retelling Tips:</a:t>
            </a:r>
          </a:p>
          <a:p>
            <a:pPr lvl="2"/>
            <a:r>
              <a:rPr lang="en-US" dirty="0" smtClean="0"/>
              <a:t>Start by telling the title and author of the story</a:t>
            </a:r>
          </a:p>
          <a:p>
            <a:pPr lvl="2"/>
            <a:r>
              <a:rPr lang="en-US" dirty="0" smtClean="0"/>
              <a:t>Identify  and explain the characters</a:t>
            </a:r>
          </a:p>
          <a:p>
            <a:pPr lvl="2"/>
            <a:r>
              <a:rPr lang="en-US" dirty="0" smtClean="0"/>
              <a:t>Tell the main events, keeping them in the right order</a:t>
            </a:r>
          </a:p>
          <a:p>
            <a:pPr lvl="2"/>
            <a:r>
              <a:rPr lang="en-US" dirty="0" smtClean="0"/>
              <a:t>Explain the conflict, or main problem</a:t>
            </a:r>
          </a:p>
          <a:p>
            <a:pPr lvl="2"/>
            <a:r>
              <a:rPr lang="en-US" dirty="0" smtClean="0"/>
              <a:t>Explain how the story ends</a:t>
            </a:r>
          </a:p>
          <a:p>
            <a:pPr lvl="2"/>
            <a:r>
              <a:rPr lang="en-US" dirty="0" smtClean="0"/>
              <a:t>Tell what you liked or didn’t like about the story</a:t>
            </a:r>
          </a:p>
          <a:p>
            <a:pPr lvl="2"/>
            <a:r>
              <a:rPr lang="en-US" dirty="0" smtClean="0"/>
              <a:t>Use words like first, next, then, later, and finally to keep everything in order</a:t>
            </a:r>
          </a:p>
          <a:p>
            <a:pPr lvl="2"/>
            <a:r>
              <a:rPr lang="en-US" dirty="0" smtClean="0"/>
              <a:t>Use words or phrases like but, however, or on the other hand when something happens that contradicts something that’s already happened</a:t>
            </a:r>
          </a:p>
          <a:p>
            <a:pPr lvl="1">
              <a:buNone/>
            </a:pPr>
            <a:endParaRPr lang="en-US" dirty="0"/>
          </a:p>
        </p:txBody>
      </p:sp>
      <p:sp>
        <p:nvSpPr>
          <p:cNvPr id="3" name="Title 2"/>
          <p:cNvSpPr>
            <a:spLocks noGrp="1"/>
          </p:cNvSpPr>
          <p:nvPr>
            <p:ph type="title"/>
          </p:nvPr>
        </p:nvSpPr>
        <p:spPr/>
        <p:txBody>
          <a:bodyPr/>
          <a:lstStyle/>
          <a:p>
            <a:r>
              <a:rPr lang="en-US" b="1" dirty="0" smtClean="0"/>
              <a:t>Reading Skills</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Read “Duffy’s Jacket” by Bruce </a:t>
            </a:r>
            <a:r>
              <a:rPr lang="en-US" dirty="0" err="1" smtClean="0"/>
              <a:t>Coville</a:t>
            </a:r>
            <a:r>
              <a:rPr lang="en-US" dirty="0" smtClean="0"/>
              <a:t> pgs. 5-11</a:t>
            </a:r>
          </a:p>
          <a:p>
            <a:r>
              <a:rPr lang="en-US" dirty="0" smtClean="0"/>
              <a:t>About the Author</a:t>
            </a:r>
          </a:p>
          <a:p>
            <a:pPr lvl="1"/>
            <a:r>
              <a:rPr lang="en-US" dirty="0" smtClean="0"/>
              <a:t>Grew up in a rural area north of Syracuse, New York, by his grandparents’ dairy farm; “Duffy’s Jacket”  was a joy for him to write because he wrote it in a single setting after walking in the woods with some friends; it was easy for him to write because the words seem to fly from his fingers</a:t>
            </a:r>
          </a:p>
          <a:p>
            <a:r>
              <a:rPr lang="en-US" dirty="0" smtClean="0"/>
              <a:t>As you read, complete Retelling Guide to help you give a summary of the story</a:t>
            </a:r>
          </a:p>
          <a:p>
            <a:r>
              <a:rPr lang="en-US" dirty="0" smtClean="0"/>
              <a:t>As you read, stop at the open-book signs throughout the story to help you think about and retell what you’ve read</a:t>
            </a:r>
          </a:p>
          <a:p>
            <a:r>
              <a:rPr lang="en-US" dirty="0" smtClean="0"/>
              <a:t>After  you read, you will be partnered with someone to orally retell the story and will be evaluated by the retelling checklist</a:t>
            </a:r>
            <a:endParaRPr lang="en-US" dirty="0"/>
          </a:p>
        </p:txBody>
      </p:sp>
      <p:sp>
        <p:nvSpPr>
          <p:cNvPr id="3" name="Title 2"/>
          <p:cNvSpPr>
            <a:spLocks noGrp="1"/>
          </p:cNvSpPr>
          <p:nvPr>
            <p:ph type="title"/>
          </p:nvPr>
        </p:nvSpPr>
        <p:spPr/>
        <p:txBody>
          <a:bodyPr/>
          <a:lstStyle/>
          <a:p>
            <a:r>
              <a:rPr lang="en-US" b="1" dirty="0" smtClean="0"/>
              <a:t>Reading Assignment</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t>
            </a:r>
            <a:r>
              <a:rPr lang="en-US" dirty="0" err="1" smtClean="0"/>
              <a:t>Rikki-tikki-tavi</a:t>
            </a:r>
            <a:r>
              <a:rPr lang="en-US" dirty="0" smtClean="0"/>
              <a:t>” by Rudyard Kipling</a:t>
            </a:r>
          </a:p>
          <a:p>
            <a:r>
              <a:rPr lang="en-US" dirty="0" smtClean="0"/>
              <a:t>About the Author</a:t>
            </a:r>
          </a:p>
          <a:p>
            <a:pPr lvl="1"/>
            <a:r>
              <a:rPr lang="en-US" dirty="0" smtClean="0"/>
              <a:t>India, the setting of the story, is a place he knew well, found fascinating, and loved</a:t>
            </a:r>
          </a:p>
          <a:p>
            <a:r>
              <a:rPr lang="en-US" dirty="0" smtClean="0"/>
              <a:t>Literary  &amp; Reading Skills</a:t>
            </a:r>
          </a:p>
          <a:p>
            <a:pPr lvl="1"/>
            <a:r>
              <a:rPr lang="en-US" dirty="0" smtClean="0"/>
              <a:t>Analyze the main conflict of the plot; retell story events</a:t>
            </a:r>
          </a:p>
          <a:p>
            <a:r>
              <a:rPr lang="en-US" dirty="0" smtClean="0"/>
              <a:t>Literary Focus- Conflict</a:t>
            </a:r>
          </a:p>
          <a:p>
            <a:pPr lvl="1"/>
            <a:r>
              <a:rPr lang="en-US" dirty="0" smtClean="0"/>
              <a:t>Part of our real lives</a:t>
            </a:r>
          </a:p>
          <a:p>
            <a:pPr lvl="1"/>
            <a:r>
              <a:rPr lang="en-US" dirty="0" smtClean="0"/>
              <a:t>All stories are build on some kind of conflict</a:t>
            </a:r>
          </a:p>
          <a:p>
            <a:pPr lvl="1"/>
            <a:r>
              <a:rPr lang="en-US" dirty="0" smtClean="0"/>
              <a:t>Conflict is worked out in the series of related events called plot</a:t>
            </a:r>
          </a:p>
        </p:txBody>
      </p:sp>
      <p:sp>
        <p:nvSpPr>
          <p:cNvPr id="3" name="Title 2"/>
          <p:cNvSpPr>
            <a:spLocks noGrp="1"/>
          </p:cNvSpPr>
          <p:nvPr>
            <p:ph type="title"/>
          </p:nvPr>
        </p:nvSpPr>
        <p:spPr/>
        <p:txBody>
          <a:bodyPr/>
          <a:lstStyle/>
          <a:p>
            <a:r>
              <a:rPr lang="en-US" b="1" dirty="0" smtClean="0"/>
              <a:t>Before you read</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Immensely- enormously</a:t>
            </a:r>
          </a:p>
          <a:p>
            <a:r>
              <a:rPr lang="en-US" dirty="0" smtClean="0"/>
              <a:t>Cowered- crouched and trembled in fear</a:t>
            </a:r>
          </a:p>
          <a:p>
            <a:r>
              <a:rPr lang="en-US" dirty="0" smtClean="0"/>
              <a:t>Valiant- brave and determined</a:t>
            </a:r>
          </a:p>
          <a:p>
            <a:r>
              <a:rPr lang="en-US" dirty="0" smtClean="0"/>
              <a:t>Consolation- comfort</a:t>
            </a:r>
          </a:p>
          <a:p>
            <a:r>
              <a:rPr lang="en-US" dirty="0" smtClean="0"/>
              <a:t>Impotent- powerless</a:t>
            </a:r>
            <a:endParaRPr lang="en-US" dirty="0"/>
          </a:p>
        </p:txBody>
      </p:sp>
      <p:sp>
        <p:nvSpPr>
          <p:cNvPr id="3" name="Title 2"/>
          <p:cNvSpPr>
            <a:spLocks noGrp="1"/>
          </p:cNvSpPr>
          <p:nvPr>
            <p:ph type="title"/>
          </p:nvPr>
        </p:nvSpPr>
        <p:spPr/>
        <p:txBody>
          <a:bodyPr/>
          <a:lstStyle/>
          <a:p>
            <a:r>
              <a:rPr lang="en-US" b="1" dirty="0" smtClean="0"/>
              <a:t>Vocabulary Development</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Describe a time when you were immensely proud.</a:t>
            </a:r>
          </a:p>
          <a:p>
            <a:r>
              <a:rPr lang="en-US" dirty="0" smtClean="0"/>
              <a:t>How might an elephant look if cowered before a mouse.</a:t>
            </a:r>
          </a:p>
          <a:p>
            <a:r>
              <a:rPr lang="en-US" dirty="0" smtClean="0"/>
              <a:t>Name three people who are valiant.</a:t>
            </a:r>
          </a:p>
          <a:p>
            <a:r>
              <a:rPr lang="en-US" dirty="0" smtClean="0"/>
              <a:t>If you had lost a contest that you wanted very much to win, what thoughts might provide you with consolation?</a:t>
            </a:r>
          </a:p>
          <a:p>
            <a:r>
              <a:rPr lang="en-US" dirty="0" smtClean="0"/>
              <a:t>How might a weightlifter  look if impotent to lift a dumbbell?</a:t>
            </a:r>
          </a:p>
        </p:txBody>
      </p:sp>
      <p:sp>
        <p:nvSpPr>
          <p:cNvPr id="3" name="Title 2"/>
          <p:cNvSpPr>
            <a:spLocks noGrp="1"/>
          </p:cNvSpPr>
          <p:nvPr>
            <p:ph type="title"/>
          </p:nvPr>
        </p:nvSpPr>
        <p:spPr/>
        <p:txBody>
          <a:bodyPr/>
          <a:lstStyle/>
          <a:p>
            <a:r>
              <a:rPr lang="en-US" b="1" dirty="0" smtClean="0"/>
              <a:t>Vocabulary Development, cont.</a:t>
            </a:r>
            <a:endParaRPr lang="en-US" b="1" dirty="0"/>
          </a:p>
        </p:txBody>
      </p:sp>
      <p:sp>
        <p:nvSpPr>
          <p:cNvPr id="4" name="TextBox 3"/>
          <p:cNvSpPr txBox="1"/>
          <p:nvPr/>
        </p:nvSpPr>
        <p:spPr>
          <a:xfrm>
            <a:off x="762000" y="5715000"/>
            <a:ext cx="7315200" cy="461665"/>
          </a:xfrm>
          <a:prstGeom prst="rect">
            <a:avLst/>
          </a:prstGeom>
          <a:noFill/>
        </p:spPr>
        <p:txBody>
          <a:bodyPr wrap="square" rtlCol="0">
            <a:spAutoFit/>
          </a:bodyPr>
          <a:lstStyle/>
          <a:p>
            <a:pPr algn="ctr"/>
            <a:r>
              <a:rPr lang="en-US" sz="2400" b="1" dirty="0" smtClean="0"/>
              <a:t>Complete Vocabulary Development Worksheet</a:t>
            </a:r>
            <a:endParaRPr lang="en-US" sz="2400"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265342F0817B4981B7B12FC231A42A" ma:contentTypeVersion="0" ma:contentTypeDescription="Create a new document." ma:contentTypeScope="" ma:versionID="5eeabf2394f6c37cef9292432a31a5b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D2AF593-426C-4CA3-97CB-EE814F6A3FAE}"/>
</file>

<file path=customXml/itemProps2.xml><?xml version="1.0" encoding="utf-8"?>
<ds:datastoreItem xmlns:ds="http://schemas.openxmlformats.org/officeDocument/2006/customXml" ds:itemID="{7B6AC753-1FE2-4ADD-8846-58F6B00A0863}"/>
</file>

<file path=customXml/itemProps3.xml><?xml version="1.0" encoding="utf-8"?>
<ds:datastoreItem xmlns:ds="http://schemas.openxmlformats.org/officeDocument/2006/customXml" ds:itemID="{9C09DC04-051B-4B40-9495-CCB2406F5522}"/>
</file>

<file path=docProps/app.xml><?xml version="1.0" encoding="utf-8"?>
<Properties xmlns="http://schemas.openxmlformats.org/officeDocument/2006/extended-properties" xmlns:vt="http://schemas.openxmlformats.org/officeDocument/2006/docPropsVTypes">
  <Template>Paper</Template>
  <TotalTime>413</TotalTime>
  <Words>1897</Words>
  <Application>Microsoft Office PowerPoint</Application>
  <PresentationFormat>On-screen Show (4:3)</PresentationFormat>
  <Paragraphs>190</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Paper</vt:lpstr>
      <vt:lpstr>Collection 1-  Facing Danger</vt:lpstr>
      <vt:lpstr>Collection 1- Facing Danger Intro</vt:lpstr>
      <vt:lpstr>Collection 1-  Facing Danger Intro, cont.</vt:lpstr>
      <vt:lpstr>Elements of Literature- Plot</vt:lpstr>
      <vt:lpstr>Reading Skills</vt:lpstr>
      <vt:lpstr>Reading Assignment</vt:lpstr>
      <vt:lpstr>Before you read</vt:lpstr>
      <vt:lpstr>Vocabulary Development</vt:lpstr>
      <vt:lpstr>Vocabulary Development, cont.</vt:lpstr>
      <vt:lpstr>Reading Assignment</vt:lpstr>
      <vt:lpstr>Before you read</vt:lpstr>
      <vt:lpstr>Vocabulary Development</vt:lpstr>
      <vt:lpstr>Vocabulary Development, cont.</vt:lpstr>
      <vt:lpstr>Reading Assignment</vt:lpstr>
      <vt:lpstr>Before you read</vt:lpstr>
      <vt:lpstr>Before you read, cont.</vt:lpstr>
      <vt:lpstr>Reading Assignment</vt:lpstr>
      <vt:lpstr>Before you read</vt:lpstr>
      <vt:lpstr>Before you read, cont.</vt:lpstr>
      <vt:lpstr>Vocabulary Development, cont.</vt:lpstr>
      <vt:lpstr>Vocabulary Development</vt:lpstr>
      <vt:lpstr>Reading Assignment</vt:lpstr>
      <vt:lpstr>Comparing Literature</vt:lpstr>
      <vt:lpstr>Comparing Literature, cont.</vt:lpstr>
      <vt:lpstr>Reading Assignment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Collection 1-  Facing Danger</dc:title>
  <dc:creator>Hanson School</dc:creator>
  <cp:lastModifiedBy>Kelli Endorf</cp:lastModifiedBy>
  <cp:revision>16</cp:revision>
  <dcterms:created xsi:type="dcterms:W3CDTF">2010-01-05T14:05:38Z</dcterms:created>
  <dcterms:modified xsi:type="dcterms:W3CDTF">2012-01-10T19:03:58Z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0x010100B6265342F0817B4981B7B12FC231A42A</vt:lpwstr>
  </property>
</Properties>
</file>